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84" r:id="rId3"/>
    <p:sldId id="279" r:id="rId4"/>
    <p:sldId id="288" r:id="rId5"/>
    <p:sldId id="289" r:id="rId6"/>
    <p:sldId id="291" r:id="rId7"/>
    <p:sldId id="292" r:id="rId8"/>
    <p:sldId id="274" r:id="rId9"/>
    <p:sldId id="287" r:id="rId10"/>
    <p:sldId id="275" r:id="rId11"/>
    <p:sldId id="272" r:id="rId12"/>
    <p:sldId id="273" r:id="rId13"/>
    <p:sldId id="276" r:id="rId14"/>
    <p:sldId id="286" r:id="rId15"/>
    <p:sldId id="259" r:id="rId16"/>
    <p:sldId id="257" r:id="rId17"/>
    <p:sldId id="260" r:id="rId18"/>
    <p:sldId id="258" r:id="rId19"/>
    <p:sldId id="277" r:id="rId20"/>
    <p:sldId id="290" r:id="rId21"/>
    <p:sldId id="283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0.10174999999999999</c:v>
                </c:pt>
                <c:pt idx="4">
                  <c:v>0.12525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Placeholder 10" descr="DNA illustration">
            <a:extLst>
              <a:ext uri="{FF2B5EF4-FFF2-40B4-BE49-F238E27FC236}">
                <a16:creationId xmlns:a16="http://schemas.microsoft.com/office/drawing/2014/main" id="{E062009C-CDEA-4A33-A5A4-6A0868A0F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77" b="4177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321A59-77A7-494D-80D1-208E95C2A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8683" y="2196964"/>
            <a:ext cx="7022039" cy="13431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SARS-Cov-2 Spike Protein Analysis using second Vassiliev Measure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1BC1-600B-49F7-883C-6575F6EB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574785"/>
            <a:ext cx="6857999" cy="98028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iCompBio REU Summer 2021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Jason Middlebrook with mentor, Professor Eleni Panagiotou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942409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along RBD-Down Proteins</a:t>
            </a:r>
          </a:p>
        </p:txBody>
      </p:sp>
      <p:pic>
        <p:nvPicPr>
          <p:cNvPr id="5" name="Content Placeholder 4" descr="Change in V2 For S Proteins in RBD-Down Conformation - 6zge, 7lws, 7lyl, and 7kdk at 200 Scanning Length.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732" y="1562866"/>
            <a:ext cx="8429360" cy="5057616"/>
          </a:xfrm>
        </p:spPr>
      </p:pic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01645"/>
            <a:ext cx="9905998" cy="1085591"/>
          </a:xfrm>
        </p:spPr>
        <p:txBody>
          <a:bodyPr/>
          <a:lstStyle/>
          <a:p>
            <a:pPr algn="ctr"/>
            <a:r>
              <a:rPr lang="en-US" dirty="0"/>
              <a:t>V2 along RBD-Down Proteins at 400 and 600 Scanning lengths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810A33BA-B2D5-40F9-AA4F-ECBC134F77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3" y="2046768"/>
            <a:ext cx="6316747" cy="4038145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79C85902-B13D-4741-9398-46C2799F3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5249" y="2046770"/>
            <a:ext cx="6316750" cy="4038146"/>
          </a:xfrm>
        </p:spPr>
      </p:pic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at 200 Scan Length for RBD-Up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79732" y="1562866"/>
            <a:ext cx="8429359" cy="5057616"/>
          </a:xfrm>
        </p:spPr>
      </p:pic>
    </p:spTree>
    <p:extLst>
      <p:ext uri="{BB962C8B-B14F-4D97-AF65-F5344CB8AC3E}">
        <p14:creationId xmlns:p14="http://schemas.microsoft.com/office/powerpoint/2010/main" val="769219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73084"/>
            <a:ext cx="9905998" cy="1085591"/>
          </a:xfrm>
        </p:spPr>
        <p:txBody>
          <a:bodyPr/>
          <a:lstStyle/>
          <a:p>
            <a:pPr algn="ctr"/>
            <a:r>
              <a:rPr lang="en-US" dirty="0"/>
              <a:t>V2 along RBD-Up Proteins at 400 and 600 Scanning lengths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0A33BA-B2D5-40F9-AA4F-ECBC134F77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-3" y="2046770"/>
            <a:ext cx="6316747" cy="403814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85902-B13D-4741-9398-46C2799F3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875249" y="2046770"/>
            <a:ext cx="6316750" cy="4038146"/>
          </a:xfrm>
        </p:spPr>
      </p:pic>
    </p:spTree>
    <p:extLst>
      <p:ext uri="{BB962C8B-B14F-4D97-AF65-F5344CB8AC3E}">
        <p14:creationId xmlns:p14="http://schemas.microsoft.com/office/powerpoint/2010/main" val="172756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162" r="7033"/>
          <a:stretch/>
        </p:blipFill>
        <p:spPr>
          <a:xfrm>
            <a:off x="1814" y="0"/>
            <a:ext cx="7685299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00" y="1422400"/>
            <a:ext cx="4138386" cy="3780971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Difference Distance Matrix (DDM) for the V2 values Of The Uncleaved Closed S Protein For SARS-CoV-2 (PDB: 6zge)</a:t>
            </a:r>
          </a:p>
        </p:txBody>
      </p:sp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Future for the project’s research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1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75736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 for support.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96319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20471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2" y="0"/>
            <a:ext cx="5221356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93990"/>
            <a:ext cx="5221356" cy="130515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4798296"/>
            <a:ext cx="4913194" cy="1658732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https://github.com/MiddlebrookJF/iCompBio-Summer2021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221358" y="99547"/>
            <a:ext cx="6638546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/>
              <a:t>References:</a:t>
            </a:r>
            <a:endParaRPr lang="en-US" sz="900" b="1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Wrobel, A.G., Benton, D.J., Xu, P. </a:t>
            </a:r>
            <a:r>
              <a:rPr lang="en-US" sz="2400" i="1" dirty="0"/>
              <a:t>et al.</a:t>
            </a:r>
            <a:r>
              <a:rPr lang="en-US" sz="2400" dirty="0"/>
              <a:t> SARS-CoV-2 and bat RaTG13 spike glycoprotein structures inform on virus evolution and furin-cleavage effects. </a:t>
            </a:r>
            <a:r>
              <a:rPr lang="en-US" sz="2400" i="1" dirty="0"/>
              <a:t>Nat Struct Mol Biol</a:t>
            </a:r>
            <a:r>
              <a:rPr lang="en-US" sz="2400" dirty="0"/>
              <a:t> </a:t>
            </a:r>
            <a:r>
              <a:rPr lang="en-US" sz="2400" b="1" dirty="0"/>
              <a:t>27, </a:t>
            </a:r>
            <a:r>
              <a:rPr lang="en-US" sz="24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Adams, C.C. </a:t>
            </a:r>
            <a:r>
              <a:rPr lang="en-US" sz="2400" i="1" dirty="0"/>
              <a:t>The Knot Book: An Elementary Introduction to the Mathematical Theory of Knots.</a:t>
            </a:r>
            <a:r>
              <a:rPr lang="en-US" sz="2400" dirty="0"/>
              <a:t> (2004) 152.</a:t>
            </a:r>
            <a:endParaRPr lang="en-US" sz="24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/>
              <a:t>Hu, B., Guo, H., Zhou, P. </a:t>
            </a:r>
            <a:r>
              <a:rPr lang="en-US" sz="2400" i="1" dirty="0"/>
              <a:t>et al.</a:t>
            </a:r>
            <a:r>
              <a:rPr lang="en-US" sz="2400" dirty="0"/>
              <a:t> Characteristics of SARS-CoV-2 and COVID-19. </a:t>
            </a:r>
            <a:r>
              <a:rPr lang="en-US" sz="2400" i="1" dirty="0"/>
              <a:t>Nat Rev Microbiol</a:t>
            </a:r>
            <a:r>
              <a:rPr lang="en-US" sz="2400" dirty="0"/>
              <a:t> </a:t>
            </a:r>
            <a:r>
              <a:rPr lang="en-US" sz="2400" b="1" dirty="0"/>
              <a:t>19, </a:t>
            </a:r>
            <a:r>
              <a:rPr lang="en-US" sz="2400" dirty="0"/>
              <a:t>(2021) 141–154 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This plays a crucial role in the viral life cycle</a:t>
            </a:r>
          </a:p>
          <a:p>
            <a:r>
              <a:rPr lang="en-US" sz="2800" dirty="0"/>
              <a:t>S1 helps ACE2 binding</a:t>
            </a:r>
          </a:p>
          <a:p>
            <a:r>
              <a:rPr lang="en-US" sz="28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Primary structure is protein’s amino acid sequence</a:t>
            </a:r>
          </a:p>
          <a:p>
            <a:r>
              <a:rPr lang="en-US" sz="2800" dirty="0"/>
              <a:t>Secondary structure refers to the set of 3-d shapes the protein is made up of (e.g. alpha helices, beta sheets)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Tertiary structure </a:t>
            </a:r>
            <a:r>
              <a:rPr lang="en-US" sz="2800" dirty="0"/>
              <a:t>is the 3-d conformation of the entire chain of amino acids that makes up the protein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crossing numbers to determine </a:t>
            </a:r>
            <a:r>
              <a:rPr lang="en-US" sz="2800" dirty="0">
                <a:solidFill>
                  <a:schemeClr val="accent3"/>
                </a:solidFill>
              </a:rPr>
              <a:t>complexity of knots </a:t>
            </a:r>
            <a:r>
              <a:rPr lang="en-US" sz="2800" dirty="0"/>
              <a:t>(and proteins)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[3]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 calculate V2 for open knots (proteins), we must use 2-d projections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 random planes</a:t>
            </a:r>
          </a:p>
          <a:p>
            <a:r>
              <a:rPr lang="en-US" sz="2800" dirty="0"/>
              <a:t>We are looking at the protein from a random vantage point and calculating its crossings and V2 from there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286572" y="209708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279813" y="2097086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42"/>
    </mc:Choice>
    <mc:Fallback>
      <p:transition spd="slow"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Receptor-Binding Domain (RBD)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56"/>
          <a:stretch/>
        </p:blipFill>
        <p:spPr>
          <a:xfrm>
            <a:off x="1260681" y="3209315"/>
            <a:ext cx="9873618" cy="248687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654BC2D-7D76-4AA4-82A3-2C8ACC67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27"/>
          <a:stretch/>
        </p:blipFill>
        <p:spPr>
          <a:xfrm>
            <a:off x="1260681" y="2444002"/>
            <a:ext cx="9883734" cy="76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9771642" y="5696190"/>
            <a:ext cx="13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[1] </a:t>
            </a:r>
            <a:r>
              <a:rPr lang="en-US" sz="2000" dirty="0"/>
              <a:t>figure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60312"/>
            <a:ext cx="9905998" cy="10782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Protein Structure and</a:t>
            </a:r>
            <a:br>
              <a:rPr lang="en-US" b="1" dirty="0"/>
            </a:br>
            <a:r>
              <a:rPr lang="en-US" b="1" dirty="0"/>
              <a:t>Approximate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3" y="2409766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9925878" y="5568594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558</TotalTime>
  <Words>537</Words>
  <Application>Microsoft Office PowerPoint</Application>
  <PresentationFormat>Widescreen</PresentationFormat>
  <Paragraphs>59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 New Roman</vt:lpstr>
      <vt:lpstr>Tw Cen MT</vt:lpstr>
      <vt:lpstr>Circuit</vt:lpstr>
      <vt:lpstr>SARS-Cov-2 Spike Protein Analysis using second Vassiliev Measure</vt:lpstr>
      <vt:lpstr>Background</vt:lpstr>
      <vt:lpstr>SARS-CoV-2 spike protein</vt:lpstr>
      <vt:lpstr>Protein Structures</vt:lpstr>
      <vt:lpstr>The Second Vassiliev Measure</vt:lpstr>
      <vt:lpstr>Vassiliev projections</vt:lpstr>
      <vt:lpstr>Receptor-Binding Domain (RBD)</vt:lpstr>
      <vt:lpstr>Protein Structure and Approximate Domains</vt:lpstr>
      <vt:lpstr>Methods</vt:lpstr>
      <vt:lpstr>Code Example</vt:lpstr>
      <vt:lpstr>Total Values Of V2 For Proteins At 100  And 1000 Projections</vt:lpstr>
      <vt:lpstr>Total Values Of V2 For Proteins At 1000  And 2000 Projections</vt:lpstr>
      <vt:lpstr>PowerPoint Presentation</vt:lpstr>
      <vt:lpstr>Results</vt:lpstr>
      <vt:lpstr>Change in V2 along RBD-Down Proteins</vt:lpstr>
      <vt:lpstr>V2 along RBD-Down Proteins at 400 and 600 Scanning lengths</vt:lpstr>
      <vt:lpstr>Change in V2 at 200 Scan Length for RBD-Up</vt:lpstr>
      <vt:lpstr>V2 along RBD-Up Proteins at 400 and 600 Scanning lengths</vt:lpstr>
      <vt:lpstr>Difference Distance Matrix (DDM) for the V2 values Of The Uncleaved Closed S Protein For SARS-CoV-2 (PDB: 6zge)</vt:lpstr>
      <vt:lpstr>Next Steps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269</cp:revision>
  <dcterms:created xsi:type="dcterms:W3CDTF">2021-07-10T19:37:09Z</dcterms:created>
  <dcterms:modified xsi:type="dcterms:W3CDTF">2021-07-21T02:35:13Z</dcterms:modified>
</cp:coreProperties>
</file>